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</p:sldIdLst>
  <p:sldSz cx="18288000" cy="10287000"/>
  <p:notesSz cx="6858000" cy="9144000"/>
  <p:embeddedFontLst>
    <p:embeddedFont>
      <p:font typeface="Dongle" panose="020B0600000101010101" charset="-127"/>
      <p:regular r:id="rId5"/>
    </p:embeddedFont>
    <p:embeddedFont>
      <p:font typeface="Dongle Bold" panose="020B0600000101010101" charset="-127"/>
      <p:regular r:id="rId6"/>
    </p:embeddedFont>
    <p:embeddedFont>
      <p:font typeface="New Sun Playful" panose="020B0600000101010101" charset="-127"/>
      <p:regular r:id="rId7"/>
    </p:embeddedFont>
    <p:embeddedFont>
      <p:font typeface="Calibri" panose="020F0502020204030204" pitchFamily="34" charset="0"/>
      <p:regular r:id="rId8"/>
      <p:bold r:id="rId9"/>
      <p:italic r:id="rId10"/>
      <p:boldItalic r:id="rId1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102" d="100"/>
          <a:sy n="102" d="100"/>
        </p:scale>
        <p:origin x="594" y="11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4.fntdata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font" Target="fonts/font3.fntdata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2.fntdata"/><Relationship Id="rId11" Type="http://schemas.openxmlformats.org/officeDocument/2006/relationships/font" Target="fonts/font7.fntdata"/><Relationship Id="rId5" Type="http://schemas.openxmlformats.org/officeDocument/2006/relationships/font" Target="fonts/font1.fntdata"/><Relationship Id="rId15" Type="http://schemas.openxmlformats.org/officeDocument/2006/relationships/tableStyles" Target="tableStyles.xml"/><Relationship Id="rId10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font" Target="fonts/font5.fntdata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1/7/2026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1/7/2026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1/7/2026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1/7/2026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1/7/2026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1/7/2026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svg"/><Relationship Id="rId21" Type="http://schemas.openxmlformats.org/officeDocument/2006/relationships/image" Target="../media/image20.pn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sv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4.svg"/><Relationship Id="rId7" Type="http://schemas.openxmlformats.org/officeDocument/2006/relationships/image" Target="../media/image21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9" Type="http://schemas.openxmlformats.org/officeDocument/2006/relationships/image" Target="../media/image23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4.svg"/><Relationship Id="rId7" Type="http://schemas.openxmlformats.org/officeDocument/2006/relationships/image" Target="../media/image21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6.svg"/><Relationship Id="rId10" Type="http://schemas.openxmlformats.org/officeDocument/2006/relationships/image" Target="../media/image26.png"/><Relationship Id="rId4" Type="http://schemas.openxmlformats.org/officeDocument/2006/relationships/image" Target="../media/image5.png"/><Relationship Id="rId9" Type="http://schemas.openxmlformats.org/officeDocument/2006/relationships/image" Target="../media/image2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4196507" cy="2192675"/>
          </a:xfrm>
          <a:custGeom>
            <a:avLst/>
            <a:gdLst/>
            <a:ahLst/>
            <a:cxnLst/>
            <a:rect l="l" t="t" r="r" b="b"/>
            <a:pathLst>
              <a:path w="4196507" h="2192675">
                <a:moveTo>
                  <a:pt x="0" y="0"/>
                </a:moveTo>
                <a:lnTo>
                  <a:pt x="4196507" y="0"/>
                </a:lnTo>
                <a:lnTo>
                  <a:pt x="4196507" y="2192675"/>
                </a:lnTo>
                <a:lnTo>
                  <a:pt x="0" y="21926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636722" y="8068387"/>
            <a:ext cx="2566479" cy="1189913"/>
          </a:xfrm>
          <a:custGeom>
            <a:avLst/>
            <a:gdLst/>
            <a:ahLst/>
            <a:cxnLst/>
            <a:rect l="l" t="t" r="r" b="b"/>
            <a:pathLst>
              <a:path w="2566479" h="1189913">
                <a:moveTo>
                  <a:pt x="0" y="0"/>
                </a:moveTo>
                <a:lnTo>
                  <a:pt x="2566479" y="0"/>
                </a:lnTo>
                <a:lnTo>
                  <a:pt x="2566479" y="1189913"/>
                </a:lnTo>
                <a:lnTo>
                  <a:pt x="0" y="118991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3952054" y="9540959"/>
            <a:ext cx="979510" cy="979510"/>
          </a:xfrm>
          <a:custGeom>
            <a:avLst/>
            <a:gdLst/>
            <a:ahLst/>
            <a:cxnLst/>
            <a:rect l="l" t="t" r="r" b="b"/>
            <a:pathLst>
              <a:path w="979510" h="979510">
                <a:moveTo>
                  <a:pt x="0" y="0"/>
                </a:moveTo>
                <a:lnTo>
                  <a:pt x="979509" y="0"/>
                </a:lnTo>
                <a:lnTo>
                  <a:pt x="979509" y="979509"/>
                </a:lnTo>
                <a:lnTo>
                  <a:pt x="0" y="9795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7387000" y="-67637"/>
            <a:ext cx="979510" cy="979510"/>
          </a:xfrm>
          <a:custGeom>
            <a:avLst/>
            <a:gdLst/>
            <a:ahLst/>
            <a:cxnLst/>
            <a:rect l="l" t="t" r="r" b="b"/>
            <a:pathLst>
              <a:path w="979510" h="979510">
                <a:moveTo>
                  <a:pt x="0" y="0"/>
                </a:moveTo>
                <a:lnTo>
                  <a:pt x="979510" y="0"/>
                </a:lnTo>
                <a:lnTo>
                  <a:pt x="979510" y="979509"/>
                </a:lnTo>
                <a:lnTo>
                  <a:pt x="0" y="9795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5516092" y="2011004"/>
            <a:ext cx="12771908" cy="5392788"/>
            <a:chOff x="0" y="0"/>
            <a:chExt cx="17029211" cy="7190384"/>
          </a:xfrm>
        </p:grpSpPr>
        <p:sp>
          <p:nvSpPr>
            <p:cNvPr id="7" name="Freeform 7"/>
            <p:cNvSpPr/>
            <p:nvPr/>
          </p:nvSpPr>
          <p:spPr>
            <a:xfrm>
              <a:off x="1158046" y="367852"/>
              <a:ext cx="2967436" cy="2017856"/>
            </a:xfrm>
            <a:custGeom>
              <a:avLst/>
              <a:gdLst/>
              <a:ahLst/>
              <a:cxnLst/>
              <a:rect l="l" t="t" r="r" b="b"/>
              <a:pathLst>
                <a:path w="2967436" h="2017856">
                  <a:moveTo>
                    <a:pt x="0" y="0"/>
                  </a:moveTo>
                  <a:lnTo>
                    <a:pt x="2967436" y="0"/>
                  </a:lnTo>
                  <a:lnTo>
                    <a:pt x="2967436" y="2017857"/>
                  </a:lnTo>
                  <a:lnTo>
                    <a:pt x="0" y="20178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6964291" y="266531"/>
              <a:ext cx="2349514" cy="2119177"/>
            </a:xfrm>
            <a:custGeom>
              <a:avLst/>
              <a:gdLst/>
              <a:ahLst/>
              <a:cxnLst/>
              <a:rect l="l" t="t" r="r" b="b"/>
              <a:pathLst>
                <a:path w="2349514" h="2119177">
                  <a:moveTo>
                    <a:pt x="0" y="0"/>
                  </a:moveTo>
                  <a:lnTo>
                    <a:pt x="2349514" y="0"/>
                  </a:lnTo>
                  <a:lnTo>
                    <a:pt x="2349514" y="2119178"/>
                  </a:lnTo>
                  <a:lnTo>
                    <a:pt x="0" y="21191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t="-23912" b="-23912"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14804899" y="0"/>
              <a:ext cx="1598725" cy="2450154"/>
            </a:xfrm>
            <a:custGeom>
              <a:avLst/>
              <a:gdLst/>
              <a:ahLst/>
              <a:cxnLst/>
              <a:rect l="l" t="t" r="r" b="b"/>
              <a:pathLst>
                <a:path w="1598725" h="2450154">
                  <a:moveTo>
                    <a:pt x="0" y="0"/>
                  </a:moveTo>
                  <a:lnTo>
                    <a:pt x="1598726" y="0"/>
                  </a:lnTo>
                  <a:lnTo>
                    <a:pt x="1598726" y="2450154"/>
                  </a:lnTo>
                  <a:lnTo>
                    <a:pt x="0" y="24501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12503389" y="0"/>
              <a:ext cx="2301510" cy="2450154"/>
            </a:xfrm>
            <a:custGeom>
              <a:avLst/>
              <a:gdLst/>
              <a:ahLst/>
              <a:cxnLst/>
              <a:rect l="l" t="t" r="r" b="b"/>
              <a:pathLst>
                <a:path w="2301510" h="2450154">
                  <a:moveTo>
                    <a:pt x="0" y="0"/>
                  </a:moveTo>
                  <a:lnTo>
                    <a:pt x="2301510" y="0"/>
                  </a:lnTo>
                  <a:lnTo>
                    <a:pt x="2301510" y="2450154"/>
                  </a:lnTo>
                  <a:lnTo>
                    <a:pt x="0" y="24501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 l="-47254" r="-36690"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0" y="4442496"/>
              <a:ext cx="2807774" cy="1575863"/>
            </a:xfrm>
            <a:custGeom>
              <a:avLst/>
              <a:gdLst/>
              <a:ahLst/>
              <a:cxnLst/>
              <a:rect l="l" t="t" r="r" b="b"/>
              <a:pathLst>
                <a:path w="2807774" h="1575863">
                  <a:moveTo>
                    <a:pt x="0" y="0"/>
                  </a:moveTo>
                  <a:lnTo>
                    <a:pt x="2807774" y="0"/>
                  </a:lnTo>
                  <a:lnTo>
                    <a:pt x="2807774" y="1575863"/>
                  </a:lnTo>
                  <a:lnTo>
                    <a:pt x="0" y="15758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/>
              </a:stretch>
            </a:blipFill>
          </p:spPr>
        </p:sp>
        <p:sp>
          <p:nvSpPr>
            <p:cNvPr id="12" name="Freeform 12"/>
            <p:cNvSpPr/>
            <p:nvPr/>
          </p:nvSpPr>
          <p:spPr>
            <a:xfrm>
              <a:off x="2943584" y="4442496"/>
              <a:ext cx="1181897" cy="1575863"/>
            </a:xfrm>
            <a:custGeom>
              <a:avLst/>
              <a:gdLst/>
              <a:ahLst/>
              <a:cxnLst/>
              <a:rect l="l" t="t" r="r" b="b"/>
              <a:pathLst>
                <a:path w="1181897" h="1575863">
                  <a:moveTo>
                    <a:pt x="0" y="0"/>
                  </a:moveTo>
                  <a:lnTo>
                    <a:pt x="1181898" y="0"/>
                  </a:lnTo>
                  <a:lnTo>
                    <a:pt x="1181898" y="1575863"/>
                  </a:lnTo>
                  <a:lnTo>
                    <a:pt x="0" y="15758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/>
              <a:stretch>
                <a:fillRect/>
              </a:stretch>
            </a:blipFill>
          </p:spPr>
        </p:sp>
        <p:sp>
          <p:nvSpPr>
            <p:cNvPr id="13" name="Freeform 13"/>
            <p:cNvSpPr/>
            <p:nvPr/>
          </p:nvSpPr>
          <p:spPr>
            <a:xfrm>
              <a:off x="4125482" y="4442496"/>
              <a:ext cx="1181897" cy="1575863"/>
            </a:xfrm>
            <a:custGeom>
              <a:avLst/>
              <a:gdLst/>
              <a:ahLst/>
              <a:cxnLst/>
              <a:rect l="l" t="t" r="r" b="b"/>
              <a:pathLst>
                <a:path w="1181897" h="1575863">
                  <a:moveTo>
                    <a:pt x="0" y="0"/>
                  </a:moveTo>
                  <a:lnTo>
                    <a:pt x="1181897" y="0"/>
                  </a:lnTo>
                  <a:lnTo>
                    <a:pt x="1181897" y="1575863"/>
                  </a:lnTo>
                  <a:lnTo>
                    <a:pt x="0" y="15758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/>
              <a:stretch>
                <a:fillRect/>
              </a:stretch>
            </a:blipFill>
          </p:spPr>
        </p:sp>
        <p:sp>
          <p:nvSpPr>
            <p:cNvPr id="14" name="Freeform 14"/>
            <p:cNvSpPr/>
            <p:nvPr/>
          </p:nvSpPr>
          <p:spPr>
            <a:xfrm>
              <a:off x="12469171" y="4442496"/>
              <a:ext cx="4332269" cy="1575863"/>
            </a:xfrm>
            <a:custGeom>
              <a:avLst/>
              <a:gdLst/>
              <a:ahLst/>
              <a:cxnLst/>
              <a:rect l="l" t="t" r="r" b="b"/>
              <a:pathLst>
                <a:path w="4332269" h="1575863">
                  <a:moveTo>
                    <a:pt x="0" y="0"/>
                  </a:moveTo>
                  <a:lnTo>
                    <a:pt x="4332269" y="0"/>
                  </a:lnTo>
                  <a:lnTo>
                    <a:pt x="4332269" y="1575863"/>
                  </a:lnTo>
                  <a:lnTo>
                    <a:pt x="0" y="15758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/>
              <a:stretch>
                <a:fillRect/>
              </a:stretch>
            </a:blipFill>
          </p:spPr>
        </p:sp>
        <p:sp>
          <p:nvSpPr>
            <p:cNvPr id="15" name="TextBox 15"/>
            <p:cNvSpPr txBox="1"/>
            <p:nvPr/>
          </p:nvSpPr>
          <p:spPr>
            <a:xfrm>
              <a:off x="247858" y="2735735"/>
              <a:ext cx="4787811" cy="7599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07"/>
                </a:lnSpc>
              </a:pPr>
              <a:r>
                <a:rPr lang="en-US" sz="2107">
                  <a:solidFill>
                    <a:srgbClr val="212121"/>
                  </a:solidFill>
                  <a:latin typeface="New Sun Playful"/>
                  <a:ea typeface="New Sun Playful"/>
                  <a:cs typeface="New Sun Playful"/>
                  <a:sym typeface="New Sun Playful"/>
                </a:rPr>
                <a:t>2021 Maker’s Day</a:t>
              </a:r>
            </a:p>
            <a:p>
              <a:pPr algn="ctr">
                <a:lnSpc>
                  <a:spcPts val="2107"/>
                </a:lnSpc>
              </a:pPr>
              <a:r>
                <a:rPr lang="en-US" sz="2107" b="1">
                  <a:solidFill>
                    <a:srgbClr val="212121"/>
                  </a:solidFill>
                  <a:latin typeface="Dongle Bold"/>
                  <a:ea typeface="Dongle Bold"/>
                  <a:cs typeface="Dongle Bold"/>
                  <a:sym typeface="Dongle Bold"/>
                </a:rPr>
                <a:t>블루투스 조작이 가능한 휠체어 리프트 모형, 앱 구현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5745143" y="2735735"/>
              <a:ext cx="4787811" cy="7599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07"/>
                </a:lnSpc>
              </a:pPr>
              <a:r>
                <a:rPr lang="en-US" sz="2107">
                  <a:solidFill>
                    <a:srgbClr val="212121"/>
                  </a:solidFill>
                  <a:latin typeface="New Sun Playful"/>
                  <a:ea typeface="New Sun Playful"/>
                  <a:cs typeface="New Sun Playful"/>
                  <a:sym typeface="New Sun Playful"/>
                </a:rPr>
                <a:t>2024 SMARTHON</a:t>
              </a:r>
            </a:p>
            <a:p>
              <a:pPr algn="ctr">
                <a:lnSpc>
                  <a:spcPts val="2107"/>
                </a:lnSpc>
              </a:pPr>
              <a:r>
                <a:rPr lang="en-US" sz="2107" b="1">
                  <a:solidFill>
                    <a:srgbClr val="212121"/>
                  </a:solidFill>
                  <a:latin typeface="Dongle Bold"/>
                  <a:ea typeface="Dongle Bold"/>
                  <a:cs typeface="Dongle Bold"/>
                  <a:sym typeface="Dongle Bold"/>
                </a:rPr>
                <a:t>MZ세대를 위한 애완 구 - </a:t>
              </a:r>
              <a:r>
                <a:rPr lang="en-US" sz="2107" b="1">
                  <a:solidFill>
                    <a:srgbClr val="FF3131"/>
                  </a:solidFill>
                  <a:latin typeface="Dongle Bold"/>
                  <a:ea typeface="Dongle Bold"/>
                  <a:cs typeface="Dongle Bold"/>
                  <a:sym typeface="Dongle Bold"/>
                </a:rPr>
                <a:t>구름이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2059601" y="2735735"/>
              <a:ext cx="4787811" cy="7599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07"/>
                </a:lnSpc>
              </a:pPr>
              <a:r>
                <a:rPr lang="en-US" sz="2107">
                  <a:solidFill>
                    <a:srgbClr val="212121"/>
                  </a:solidFill>
                  <a:latin typeface="New Sun Playful"/>
                  <a:ea typeface="New Sun Playful"/>
                  <a:cs typeface="New Sun Playful"/>
                  <a:sym typeface="New Sun Playful"/>
                </a:rPr>
                <a:t>2024 Maker’s Day</a:t>
              </a:r>
            </a:p>
            <a:p>
              <a:pPr algn="ctr">
                <a:lnSpc>
                  <a:spcPts val="2107"/>
                </a:lnSpc>
              </a:pPr>
              <a:r>
                <a:rPr lang="en-US" sz="2107" b="1">
                  <a:solidFill>
                    <a:srgbClr val="212121"/>
                  </a:solidFill>
                  <a:latin typeface="Dongle Bold"/>
                  <a:ea typeface="Dongle Bold"/>
                  <a:cs typeface="Dongle Bold"/>
                  <a:sym typeface="Dongle Bold"/>
                </a:rPr>
                <a:t>불법 촬영 피해자를 위한 상담형 챗봇 서비스 - </a:t>
              </a:r>
              <a:r>
                <a:rPr lang="en-US" sz="2107" b="1">
                  <a:solidFill>
                    <a:srgbClr val="FF3131"/>
                  </a:solidFill>
                  <a:latin typeface="Dongle Bold"/>
                  <a:ea typeface="Dongle Bold"/>
                  <a:cs typeface="Dongle Bold"/>
                  <a:sym typeface="Dongle Bold"/>
                </a:rPr>
                <a:t>포유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413868" y="6430464"/>
              <a:ext cx="4787811" cy="7599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07"/>
                </a:lnSpc>
              </a:pPr>
              <a:r>
                <a:rPr lang="en-US" sz="2107">
                  <a:solidFill>
                    <a:srgbClr val="212121"/>
                  </a:solidFill>
                  <a:latin typeface="New Sun Playful"/>
                  <a:ea typeface="New Sun Playful"/>
                  <a:cs typeface="New Sun Playful"/>
                  <a:sym typeface="New Sun Playful"/>
                </a:rPr>
                <a:t>2025 SMARTHON</a:t>
              </a:r>
            </a:p>
            <a:p>
              <a:pPr algn="ctr">
                <a:lnSpc>
                  <a:spcPts val="2107"/>
                </a:lnSpc>
              </a:pPr>
              <a:r>
                <a:rPr lang="en-US" sz="2107">
                  <a:solidFill>
                    <a:srgbClr val="212121"/>
                  </a:solidFill>
                  <a:latin typeface="Dongle"/>
                  <a:ea typeface="Dongle"/>
                  <a:cs typeface="Dongle"/>
                  <a:sym typeface="Dongle"/>
                </a:rPr>
                <a:t>소방관을 위한 </a:t>
              </a:r>
              <a:r>
                <a:rPr lang="en-US" sz="2107">
                  <a:solidFill>
                    <a:srgbClr val="FF3131"/>
                  </a:solidFill>
                  <a:latin typeface="Dongle"/>
                  <a:ea typeface="Dongle"/>
                  <a:cs typeface="Dongle"/>
                  <a:sym typeface="Dongle"/>
                </a:rPr>
                <a:t>SafeWorkHat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12241400" y="6430464"/>
              <a:ext cx="4787811" cy="7599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07"/>
                </a:lnSpc>
              </a:pPr>
              <a:r>
                <a:rPr lang="en-US" sz="2107">
                  <a:solidFill>
                    <a:srgbClr val="212121"/>
                  </a:solidFill>
                  <a:latin typeface="New Sun Playful"/>
                  <a:ea typeface="New Sun Playful"/>
                  <a:cs typeface="New Sun Playful"/>
                  <a:sym typeface="New Sun Playful"/>
                </a:rPr>
                <a:t>2025 Challenger track</a:t>
              </a:r>
            </a:p>
            <a:p>
              <a:pPr algn="ctr">
                <a:lnSpc>
                  <a:spcPts val="2107"/>
                </a:lnSpc>
              </a:pPr>
              <a:r>
                <a:rPr lang="en-US" sz="2107">
                  <a:solidFill>
                    <a:srgbClr val="212121"/>
                  </a:solidFill>
                  <a:latin typeface="Dongle"/>
                  <a:ea typeface="Dongle"/>
                  <a:cs typeface="Dongle"/>
                  <a:sym typeface="Dongle"/>
                </a:rPr>
                <a:t>항만 안전 지킴이 로봇 - </a:t>
              </a:r>
              <a:r>
                <a:rPr lang="en-US" sz="2107">
                  <a:solidFill>
                    <a:srgbClr val="FF3131"/>
                  </a:solidFill>
                  <a:latin typeface="Dongle"/>
                  <a:ea typeface="Dongle"/>
                  <a:cs typeface="Dongle"/>
                  <a:sym typeface="Dongle"/>
                </a:rPr>
                <a:t>PORTY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6128247" y="6430464"/>
              <a:ext cx="4787811" cy="7599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07"/>
                </a:lnSpc>
              </a:pPr>
              <a:r>
                <a:rPr lang="en-US" sz="2107">
                  <a:solidFill>
                    <a:srgbClr val="212121"/>
                  </a:solidFill>
                  <a:latin typeface="New Sun Playful"/>
                  <a:ea typeface="New Sun Playful"/>
                  <a:cs typeface="New Sun Playful"/>
                  <a:sym typeface="New Sun Playful"/>
                </a:rPr>
                <a:t>2025 Challenger track</a:t>
              </a:r>
            </a:p>
            <a:p>
              <a:pPr algn="ctr">
                <a:lnSpc>
                  <a:spcPts val="2107"/>
                </a:lnSpc>
              </a:pPr>
              <a:r>
                <a:rPr lang="en-US" sz="2107">
                  <a:solidFill>
                    <a:srgbClr val="212121"/>
                  </a:solidFill>
                  <a:latin typeface="Dongle"/>
                  <a:ea typeface="Dongle"/>
                  <a:cs typeface="Dongle"/>
                  <a:sym typeface="Dongle"/>
                </a:rPr>
                <a:t>CAD, 이동통신, 강화학습, 해운물류 스터디</a:t>
              </a:r>
            </a:p>
          </p:txBody>
        </p:sp>
        <p:sp>
          <p:nvSpPr>
            <p:cNvPr id="21" name="Freeform 21"/>
            <p:cNvSpPr/>
            <p:nvPr/>
          </p:nvSpPr>
          <p:spPr>
            <a:xfrm>
              <a:off x="6483514" y="4315484"/>
              <a:ext cx="2026531" cy="1738204"/>
            </a:xfrm>
            <a:custGeom>
              <a:avLst/>
              <a:gdLst/>
              <a:ahLst/>
              <a:cxnLst/>
              <a:rect l="l" t="t" r="r" b="b"/>
              <a:pathLst>
                <a:path w="2026531" h="1738204">
                  <a:moveTo>
                    <a:pt x="0" y="0"/>
                  </a:moveTo>
                  <a:lnTo>
                    <a:pt x="2026531" y="0"/>
                  </a:lnTo>
                  <a:lnTo>
                    <a:pt x="2026531" y="1738204"/>
                  </a:lnTo>
                  <a:lnTo>
                    <a:pt x="0" y="17382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/>
              <a:stretch>
                <a:fillRect/>
              </a:stretch>
            </a:blipFill>
          </p:spPr>
        </p:sp>
        <p:sp>
          <p:nvSpPr>
            <p:cNvPr id="22" name="Freeform 22"/>
            <p:cNvSpPr/>
            <p:nvPr/>
          </p:nvSpPr>
          <p:spPr>
            <a:xfrm>
              <a:off x="8514606" y="4315484"/>
              <a:ext cx="2317605" cy="1738204"/>
            </a:xfrm>
            <a:custGeom>
              <a:avLst/>
              <a:gdLst/>
              <a:ahLst/>
              <a:cxnLst/>
              <a:rect l="l" t="t" r="r" b="b"/>
              <a:pathLst>
                <a:path w="2317605" h="1738204">
                  <a:moveTo>
                    <a:pt x="0" y="0"/>
                  </a:moveTo>
                  <a:lnTo>
                    <a:pt x="2317604" y="0"/>
                  </a:lnTo>
                  <a:lnTo>
                    <a:pt x="2317604" y="1738204"/>
                  </a:lnTo>
                  <a:lnTo>
                    <a:pt x="0" y="17382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/>
              <a:stretch>
                <a:fillRect/>
              </a:stretch>
            </a:blipFill>
          </p:spPr>
        </p:sp>
      </p:grpSp>
      <p:grpSp>
        <p:nvGrpSpPr>
          <p:cNvPr id="23" name="Group 23"/>
          <p:cNvGrpSpPr/>
          <p:nvPr/>
        </p:nvGrpSpPr>
        <p:grpSpPr>
          <a:xfrm>
            <a:off x="201532" y="2192675"/>
            <a:ext cx="4603330" cy="5211118"/>
            <a:chOff x="0" y="0"/>
            <a:chExt cx="6137773" cy="6948157"/>
          </a:xfrm>
        </p:grpSpPr>
        <p:sp>
          <p:nvSpPr>
            <p:cNvPr id="24" name="TextBox 24"/>
            <p:cNvSpPr txBox="1"/>
            <p:nvPr/>
          </p:nvSpPr>
          <p:spPr>
            <a:xfrm>
              <a:off x="1100401" y="6277282"/>
              <a:ext cx="4299054" cy="6708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92"/>
                </a:lnSpc>
              </a:pPr>
              <a:r>
                <a:rPr lang="en-US" sz="1892">
                  <a:solidFill>
                    <a:srgbClr val="212121"/>
                  </a:solidFill>
                  <a:latin typeface="New Sun Playful"/>
                  <a:ea typeface="New Sun Playful"/>
                  <a:cs typeface="New Sun Playful"/>
                  <a:sym typeface="New Sun Playful"/>
                </a:rPr>
                <a:t>2025.01 ~</a:t>
              </a:r>
            </a:p>
            <a:p>
              <a:pPr algn="ctr">
                <a:lnSpc>
                  <a:spcPts val="1892"/>
                </a:lnSpc>
              </a:pPr>
              <a:r>
                <a:rPr lang="en-US" sz="1892">
                  <a:solidFill>
                    <a:srgbClr val="212121"/>
                  </a:solidFill>
                  <a:latin typeface="Dongle"/>
                  <a:ea typeface="Dongle"/>
                  <a:cs typeface="Dongle"/>
                  <a:sym typeface="Dongle"/>
                </a:rPr>
                <a:t>우현수 교수님 학부연구생 (LiDAR, 구동모듈 설계)</a:t>
              </a:r>
            </a:p>
          </p:txBody>
        </p:sp>
        <p:sp>
          <p:nvSpPr>
            <p:cNvPr id="25" name="Freeform 25"/>
            <p:cNvSpPr/>
            <p:nvPr/>
          </p:nvSpPr>
          <p:spPr>
            <a:xfrm>
              <a:off x="0" y="0"/>
              <a:ext cx="2916846" cy="3430256"/>
            </a:xfrm>
            <a:custGeom>
              <a:avLst/>
              <a:gdLst/>
              <a:ahLst/>
              <a:cxnLst/>
              <a:rect l="l" t="t" r="r" b="b"/>
              <a:pathLst>
                <a:path w="2916846" h="3430256">
                  <a:moveTo>
                    <a:pt x="0" y="0"/>
                  </a:moveTo>
                  <a:lnTo>
                    <a:pt x="2916846" y="0"/>
                  </a:lnTo>
                  <a:lnTo>
                    <a:pt x="2916846" y="3430256"/>
                  </a:lnTo>
                  <a:lnTo>
                    <a:pt x="0" y="34302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/>
              <a:stretch>
                <a:fillRect/>
              </a:stretch>
            </a:blipFill>
          </p:spPr>
        </p:sp>
        <p:sp>
          <p:nvSpPr>
            <p:cNvPr id="26" name="Freeform 26"/>
            <p:cNvSpPr/>
            <p:nvPr/>
          </p:nvSpPr>
          <p:spPr>
            <a:xfrm>
              <a:off x="2970636" y="0"/>
              <a:ext cx="3167137" cy="3430256"/>
            </a:xfrm>
            <a:custGeom>
              <a:avLst/>
              <a:gdLst/>
              <a:ahLst/>
              <a:cxnLst/>
              <a:rect l="l" t="t" r="r" b="b"/>
              <a:pathLst>
                <a:path w="3167137" h="3430256">
                  <a:moveTo>
                    <a:pt x="0" y="0"/>
                  </a:moveTo>
                  <a:lnTo>
                    <a:pt x="3167137" y="0"/>
                  </a:lnTo>
                  <a:lnTo>
                    <a:pt x="3167137" y="3430256"/>
                  </a:lnTo>
                  <a:lnTo>
                    <a:pt x="0" y="34302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9"/>
              <a:stretch>
                <a:fillRect r="-91695"/>
              </a:stretch>
            </a:blipFill>
          </p:spPr>
        </p:sp>
        <p:sp>
          <p:nvSpPr>
            <p:cNvPr id="27" name="Freeform 27"/>
            <p:cNvSpPr/>
            <p:nvPr/>
          </p:nvSpPr>
          <p:spPr>
            <a:xfrm>
              <a:off x="972184" y="3557914"/>
              <a:ext cx="4548989" cy="2354102"/>
            </a:xfrm>
            <a:custGeom>
              <a:avLst/>
              <a:gdLst/>
              <a:ahLst/>
              <a:cxnLst/>
              <a:rect l="l" t="t" r="r" b="b"/>
              <a:pathLst>
                <a:path w="4548989" h="2354102">
                  <a:moveTo>
                    <a:pt x="0" y="0"/>
                  </a:moveTo>
                  <a:lnTo>
                    <a:pt x="4548989" y="0"/>
                  </a:lnTo>
                  <a:lnTo>
                    <a:pt x="4548989" y="2354102"/>
                  </a:lnTo>
                  <a:lnTo>
                    <a:pt x="0" y="23541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0"/>
              <a:stretch>
                <a:fillRect/>
              </a:stretch>
            </a:blipFill>
          </p:spPr>
        </p:sp>
      </p:grpSp>
      <p:sp>
        <p:nvSpPr>
          <p:cNvPr id="28" name="Freeform 28"/>
          <p:cNvSpPr/>
          <p:nvPr/>
        </p:nvSpPr>
        <p:spPr>
          <a:xfrm>
            <a:off x="4702831" y="7689542"/>
            <a:ext cx="2551320" cy="2212690"/>
          </a:xfrm>
          <a:custGeom>
            <a:avLst/>
            <a:gdLst/>
            <a:ahLst/>
            <a:cxnLst/>
            <a:rect l="l" t="t" r="r" b="b"/>
            <a:pathLst>
              <a:path w="2551320" h="2212690">
                <a:moveTo>
                  <a:pt x="0" y="0"/>
                </a:moveTo>
                <a:lnTo>
                  <a:pt x="2551320" y="0"/>
                </a:lnTo>
                <a:lnTo>
                  <a:pt x="2551320" y="2212690"/>
                </a:lnTo>
                <a:lnTo>
                  <a:pt x="0" y="2212690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</p:sp>
      <p:sp>
        <p:nvSpPr>
          <p:cNvPr id="29" name="TextBox 29"/>
          <p:cNvSpPr txBox="1"/>
          <p:nvPr/>
        </p:nvSpPr>
        <p:spPr>
          <a:xfrm>
            <a:off x="4951535" y="385551"/>
            <a:ext cx="12435465" cy="12240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91"/>
              </a:lnSpc>
            </a:pPr>
            <a:r>
              <a:rPr lang="en-US" sz="9191">
                <a:solidFill>
                  <a:srgbClr val="212121"/>
                </a:solidFill>
                <a:latin typeface="New Sun Playful"/>
                <a:ea typeface="New Sun Playful"/>
                <a:cs typeface="New Sun Playful"/>
                <a:sym typeface="New Sun Playful"/>
              </a:rPr>
              <a:t>Experience</a:t>
            </a:r>
          </a:p>
        </p:txBody>
      </p:sp>
      <p:sp>
        <p:nvSpPr>
          <p:cNvPr id="30" name="Freeform 30"/>
          <p:cNvSpPr/>
          <p:nvPr/>
        </p:nvSpPr>
        <p:spPr>
          <a:xfrm>
            <a:off x="16539323" y="7689542"/>
            <a:ext cx="979510" cy="979510"/>
          </a:xfrm>
          <a:custGeom>
            <a:avLst/>
            <a:gdLst/>
            <a:ahLst/>
            <a:cxnLst/>
            <a:rect l="l" t="t" r="r" b="b"/>
            <a:pathLst>
              <a:path w="979510" h="979510">
                <a:moveTo>
                  <a:pt x="0" y="0"/>
                </a:moveTo>
                <a:lnTo>
                  <a:pt x="979510" y="0"/>
                </a:lnTo>
                <a:lnTo>
                  <a:pt x="979510" y="979510"/>
                </a:lnTo>
                <a:lnTo>
                  <a:pt x="0" y="97951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31" name="Freeform 31"/>
          <p:cNvSpPr/>
          <p:nvPr/>
        </p:nvSpPr>
        <p:spPr>
          <a:xfrm>
            <a:off x="-142663" y="9612757"/>
            <a:ext cx="979510" cy="979510"/>
          </a:xfrm>
          <a:custGeom>
            <a:avLst/>
            <a:gdLst/>
            <a:ahLst/>
            <a:cxnLst/>
            <a:rect l="l" t="t" r="r" b="b"/>
            <a:pathLst>
              <a:path w="979510" h="979510">
                <a:moveTo>
                  <a:pt x="0" y="0"/>
                </a:moveTo>
                <a:lnTo>
                  <a:pt x="979510" y="0"/>
                </a:lnTo>
                <a:lnTo>
                  <a:pt x="979510" y="979509"/>
                </a:lnTo>
                <a:lnTo>
                  <a:pt x="0" y="9795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636722" y="8068387"/>
            <a:ext cx="2566479" cy="1189913"/>
          </a:xfrm>
          <a:custGeom>
            <a:avLst/>
            <a:gdLst/>
            <a:ahLst/>
            <a:cxnLst/>
            <a:rect l="l" t="t" r="r" b="b"/>
            <a:pathLst>
              <a:path w="2566479" h="1189913">
                <a:moveTo>
                  <a:pt x="0" y="0"/>
                </a:moveTo>
                <a:lnTo>
                  <a:pt x="2566479" y="0"/>
                </a:lnTo>
                <a:lnTo>
                  <a:pt x="2566479" y="1189913"/>
                </a:lnTo>
                <a:lnTo>
                  <a:pt x="0" y="11899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3952054" y="9540959"/>
            <a:ext cx="979510" cy="979510"/>
          </a:xfrm>
          <a:custGeom>
            <a:avLst/>
            <a:gdLst/>
            <a:ahLst/>
            <a:cxnLst/>
            <a:rect l="l" t="t" r="r" b="b"/>
            <a:pathLst>
              <a:path w="979510" h="979510">
                <a:moveTo>
                  <a:pt x="0" y="0"/>
                </a:moveTo>
                <a:lnTo>
                  <a:pt x="979509" y="0"/>
                </a:lnTo>
                <a:lnTo>
                  <a:pt x="979509" y="979509"/>
                </a:lnTo>
                <a:lnTo>
                  <a:pt x="0" y="9795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7387000" y="-67637"/>
            <a:ext cx="979510" cy="979510"/>
          </a:xfrm>
          <a:custGeom>
            <a:avLst/>
            <a:gdLst/>
            <a:ahLst/>
            <a:cxnLst/>
            <a:rect l="l" t="t" r="r" b="b"/>
            <a:pathLst>
              <a:path w="979510" h="979510">
                <a:moveTo>
                  <a:pt x="0" y="0"/>
                </a:moveTo>
                <a:lnTo>
                  <a:pt x="979510" y="0"/>
                </a:lnTo>
                <a:lnTo>
                  <a:pt x="979510" y="979509"/>
                </a:lnTo>
                <a:lnTo>
                  <a:pt x="0" y="9795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4702831" y="7689542"/>
            <a:ext cx="2551320" cy="2212690"/>
          </a:xfrm>
          <a:custGeom>
            <a:avLst/>
            <a:gdLst/>
            <a:ahLst/>
            <a:cxnLst/>
            <a:rect l="l" t="t" r="r" b="b"/>
            <a:pathLst>
              <a:path w="2551320" h="2212690">
                <a:moveTo>
                  <a:pt x="0" y="0"/>
                </a:moveTo>
                <a:lnTo>
                  <a:pt x="2551320" y="0"/>
                </a:lnTo>
                <a:lnTo>
                  <a:pt x="2551320" y="2212690"/>
                </a:lnTo>
                <a:lnTo>
                  <a:pt x="0" y="221269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4951535" y="502379"/>
            <a:ext cx="12435465" cy="12240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91"/>
              </a:lnSpc>
            </a:pPr>
            <a:r>
              <a:rPr lang="en-US" sz="9191">
                <a:solidFill>
                  <a:srgbClr val="212121"/>
                </a:solidFill>
                <a:latin typeface="New Sun Playful"/>
                <a:ea typeface="New Sun Playful"/>
                <a:cs typeface="New Sun Playful"/>
                <a:sym typeface="New Sun Playful"/>
              </a:rPr>
              <a:t>Strengths</a:t>
            </a:r>
          </a:p>
        </p:txBody>
      </p:sp>
      <p:sp>
        <p:nvSpPr>
          <p:cNvPr id="7" name="Freeform 7"/>
          <p:cNvSpPr/>
          <p:nvPr/>
        </p:nvSpPr>
        <p:spPr>
          <a:xfrm>
            <a:off x="16539323" y="7689542"/>
            <a:ext cx="979510" cy="979510"/>
          </a:xfrm>
          <a:custGeom>
            <a:avLst/>
            <a:gdLst/>
            <a:ahLst/>
            <a:cxnLst/>
            <a:rect l="l" t="t" r="r" b="b"/>
            <a:pathLst>
              <a:path w="979510" h="979510">
                <a:moveTo>
                  <a:pt x="0" y="0"/>
                </a:moveTo>
                <a:lnTo>
                  <a:pt x="979510" y="0"/>
                </a:lnTo>
                <a:lnTo>
                  <a:pt x="979510" y="979510"/>
                </a:lnTo>
                <a:lnTo>
                  <a:pt x="0" y="9795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142663" y="9612757"/>
            <a:ext cx="979510" cy="979510"/>
          </a:xfrm>
          <a:custGeom>
            <a:avLst/>
            <a:gdLst/>
            <a:ahLst/>
            <a:cxnLst/>
            <a:rect l="l" t="t" r="r" b="b"/>
            <a:pathLst>
              <a:path w="979510" h="979510">
                <a:moveTo>
                  <a:pt x="0" y="0"/>
                </a:moveTo>
                <a:lnTo>
                  <a:pt x="979510" y="0"/>
                </a:lnTo>
                <a:lnTo>
                  <a:pt x="979510" y="979509"/>
                </a:lnTo>
                <a:lnTo>
                  <a:pt x="0" y="9795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456606" y="899406"/>
            <a:ext cx="4494930" cy="4978233"/>
          </a:xfrm>
          <a:custGeom>
            <a:avLst/>
            <a:gdLst/>
            <a:ahLst/>
            <a:cxnLst/>
            <a:rect l="l" t="t" r="r" b="b"/>
            <a:pathLst>
              <a:path w="4494930" h="4978233">
                <a:moveTo>
                  <a:pt x="0" y="0"/>
                </a:moveTo>
                <a:lnTo>
                  <a:pt x="4494929" y="0"/>
                </a:lnTo>
                <a:lnTo>
                  <a:pt x="4494929" y="4978233"/>
                </a:lnTo>
                <a:lnTo>
                  <a:pt x="0" y="497823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3810000" y="2314550"/>
            <a:ext cx="12243408" cy="51657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548430" lvl="1" indent="-774215" algn="ctr">
              <a:lnSpc>
                <a:spcPts val="7171"/>
              </a:lnSpc>
              <a:buAutoNum type="arabicPeriod"/>
            </a:pPr>
            <a:r>
              <a:rPr lang="en-US" sz="7171" dirty="0" err="1">
                <a:solidFill>
                  <a:srgbClr val="212121"/>
                </a:solidFill>
                <a:latin typeface="Dongle"/>
                <a:ea typeface="Dongle"/>
                <a:cs typeface="Dongle"/>
                <a:sym typeface="Dongle"/>
              </a:rPr>
              <a:t>열심히</a:t>
            </a:r>
            <a:r>
              <a:rPr lang="en-US" sz="7171" dirty="0">
                <a:solidFill>
                  <a:srgbClr val="212121"/>
                </a:solidFill>
                <a:latin typeface="Dongle"/>
                <a:ea typeface="Dongle"/>
                <a:cs typeface="Dongle"/>
                <a:sym typeface="Dongle"/>
              </a:rPr>
              <a:t> </a:t>
            </a:r>
            <a:r>
              <a:rPr lang="en-US" sz="7171" dirty="0" err="1">
                <a:solidFill>
                  <a:srgbClr val="212121"/>
                </a:solidFill>
                <a:latin typeface="Dongle"/>
                <a:ea typeface="Dongle"/>
                <a:cs typeface="Dongle"/>
                <a:sym typeface="Dongle"/>
              </a:rPr>
              <a:t>합니다</a:t>
            </a:r>
            <a:r>
              <a:rPr lang="en-US" sz="7171" dirty="0">
                <a:solidFill>
                  <a:srgbClr val="212121"/>
                </a:solidFill>
                <a:latin typeface="Dongle"/>
                <a:ea typeface="Dongle"/>
                <a:cs typeface="Dongle"/>
                <a:sym typeface="Dongle"/>
              </a:rPr>
              <a:t>.</a:t>
            </a:r>
          </a:p>
          <a:p>
            <a:pPr marL="1548430" lvl="1" indent="-774215" algn="ctr">
              <a:lnSpc>
                <a:spcPts val="7171"/>
              </a:lnSpc>
              <a:buAutoNum type="arabicPeriod"/>
            </a:pPr>
            <a:r>
              <a:rPr lang="en-US" sz="7171" dirty="0" err="1">
                <a:solidFill>
                  <a:srgbClr val="212121"/>
                </a:solidFill>
                <a:latin typeface="Dongle"/>
                <a:ea typeface="Dongle"/>
                <a:cs typeface="Dongle"/>
                <a:sym typeface="Dongle"/>
              </a:rPr>
              <a:t>어려운</a:t>
            </a:r>
            <a:r>
              <a:rPr lang="en-US" sz="7171" dirty="0">
                <a:solidFill>
                  <a:srgbClr val="212121"/>
                </a:solidFill>
                <a:latin typeface="Dongle"/>
                <a:ea typeface="Dongle"/>
                <a:cs typeface="Dongle"/>
                <a:sym typeface="Dongle"/>
              </a:rPr>
              <a:t> </a:t>
            </a:r>
            <a:r>
              <a:rPr lang="en-US" sz="7171" dirty="0" err="1">
                <a:solidFill>
                  <a:srgbClr val="212121"/>
                </a:solidFill>
                <a:latin typeface="Dongle"/>
                <a:ea typeface="Dongle"/>
                <a:cs typeface="Dongle"/>
                <a:sym typeface="Dongle"/>
              </a:rPr>
              <a:t>문제</a:t>
            </a:r>
            <a:r>
              <a:rPr lang="en-US" sz="7171" dirty="0">
                <a:solidFill>
                  <a:srgbClr val="212121"/>
                </a:solidFill>
                <a:latin typeface="Dongle"/>
                <a:ea typeface="Dongle"/>
                <a:cs typeface="Dongle"/>
                <a:sym typeface="Dongle"/>
              </a:rPr>
              <a:t> </a:t>
            </a:r>
            <a:r>
              <a:rPr lang="en-US" sz="7171" dirty="0" err="1">
                <a:solidFill>
                  <a:srgbClr val="212121"/>
                </a:solidFill>
                <a:latin typeface="Dongle"/>
                <a:ea typeface="Dongle"/>
                <a:cs typeface="Dongle"/>
                <a:sym typeface="Dongle"/>
              </a:rPr>
              <a:t>끝까지</a:t>
            </a:r>
            <a:r>
              <a:rPr lang="en-US" sz="7171" dirty="0">
                <a:solidFill>
                  <a:srgbClr val="212121"/>
                </a:solidFill>
                <a:latin typeface="Dongle"/>
                <a:ea typeface="Dongle"/>
                <a:cs typeface="Dongle"/>
                <a:sym typeface="Dongle"/>
              </a:rPr>
              <a:t> </a:t>
            </a:r>
            <a:r>
              <a:rPr lang="en-US" sz="7171" dirty="0" err="1">
                <a:solidFill>
                  <a:srgbClr val="212121"/>
                </a:solidFill>
                <a:latin typeface="Dongle"/>
                <a:ea typeface="Dongle"/>
                <a:cs typeface="Dongle"/>
                <a:sym typeface="Dongle"/>
              </a:rPr>
              <a:t>푸는</a:t>
            </a:r>
            <a:r>
              <a:rPr lang="en-US" sz="7171" dirty="0">
                <a:solidFill>
                  <a:srgbClr val="212121"/>
                </a:solidFill>
                <a:latin typeface="Dongle"/>
                <a:ea typeface="Dongle"/>
                <a:cs typeface="Dongle"/>
                <a:sym typeface="Dongle"/>
              </a:rPr>
              <a:t> </a:t>
            </a:r>
            <a:r>
              <a:rPr lang="en-US" sz="7171" dirty="0" err="1">
                <a:solidFill>
                  <a:srgbClr val="212121"/>
                </a:solidFill>
                <a:latin typeface="Dongle"/>
                <a:ea typeface="Dongle"/>
                <a:cs typeface="Dongle"/>
                <a:sym typeface="Dongle"/>
              </a:rPr>
              <a:t>것을</a:t>
            </a:r>
            <a:r>
              <a:rPr lang="en-US" sz="7171" dirty="0">
                <a:solidFill>
                  <a:srgbClr val="212121"/>
                </a:solidFill>
                <a:latin typeface="Dongle"/>
                <a:ea typeface="Dongle"/>
                <a:cs typeface="Dongle"/>
                <a:sym typeface="Dongle"/>
              </a:rPr>
              <a:t> </a:t>
            </a:r>
            <a:r>
              <a:rPr lang="en-US" sz="7171" dirty="0" err="1">
                <a:solidFill>
                  <a:srgbClr val="212121"/>
                </a:solidFill>
                <a:latin typeface="Dongle"/>
                <a:ea typeface="Dongle"/>
                <a:cs typeface="Dongle"/>
                <a:sym typeface="Dongle"/>
              </a:rPr>
              <a:t>좋아합니다</a:t>
            </a:r>
            <a:r>
              <a:rPr lang="en-US" sz="7171" dirty="0">
                <a:solidFill>
                  <a:srgbClr val="212121"/>
                </a:solidFill>
                <a:latin typeface="Dongle"/>
                <a:ea typeface="Dongle"/>
                <a:cs typeface="Dongle"/>
                <a:sym typeface="Dongle"/>
              </a:rPr>
              <a:t>.</a:t>
            </a:r>
          </a:p>
          <a:p>
            <a:pPr marL="1418895" lvl="1" indent="-709448" algn="ctr">
              <a:lnSpc>
                <a:spcPts val="6572"/>
              </a:lnSpc>
              <a:buAutoNum type="arabicPeriod"/>
            </a:pPr>
            <a:r>
              <a:rPr lang="en-US" sz="6572" dirty="0">
                <a:solidFill>
                  <a:srgbClr val="212121"/>
                </a:solidFill>
                <a:latin typeface="Dongle"/>
                <a:ea typeface="Dongle"/>
                <a:cs typeface="Dongle"/>
                <a:sym typeface="Dongle"/>
              </a:rPr>
              <a:t>HW </a:t>
            </a:r>
            <a:r>
              <a:rPr lang="en-US" sz="6572" dirty="0" err="1">
                <a:solidFill>
                  <a:srgbClr val="212121"/>
                </a:solidFill>
                <a:latin typeface="Dongle"/>
                <a:ea typeface="Dongle"/>
                <a:cs typeface="Dongle"/>
                <a:sym typeface="Dongle"/>
              </a:rPr>
              <a:t>경험이</a:t>
            </a:r>
            <a:r>
              <a:rPr lang="en-US" sz="6572" dirty="0">
                <a:solidFill>
                  <a:srgbClr val="212121"/>
                </a:solidFill>
                <a:latin typeface="Dongle"/>
                <a:ea typeface="Dongle"/>
                <a:cs typeface="Dongle"/>
                <a:sym typeface="Dongle"/>
              </a:rPr>
              <a:t> </a:t>
            </a:r>
            <a:r>
              <a:rPr lang="en-US" sz="6572" dirty="0" err="1">
                <a:solidFill>
                  <a:srgbClr val="212121"/>
                </a:solidFill>
                <a:latin typeface="Dongle"/>
                <a:ea typeface="Dongle"/>
                <a:cs typeface="Dongle"/>
                <a:sym typeface="Dongle"/>
              </a:rPr>
              <a:t>있습니다</a:t>
            </a:r>
            <a:r>
              <a:rPr lang="en-US" sz="6572" dirty="0">
                <a:solidFill>
                  <a:srgbClr val="212121"/>
                </a:solidFill>
                <a:latin typeface="Dongle"/>
                <a:ea typeface="Dongle"/>
                <a:cs typeface="Dongle"/>
                <a:sym typeface="Dongle"/>
              </a:rPr>
              <a:t>.</a:t>
            </a:r>
          </a:p>
          <a:p>
            <a:pPr marL="2837791" lvl="2" indent="-945930" algn="ctr">
              <a:lnSpc>
                <a:spcPts val="6572"/>
              </a:lnSpc>
              <a:buAutoNum type="alphaLcPeriod"/>
            </a:pPr>
            <a:r>
              <a:rPr lang="en-US" sz="6572" dirty="0" err="1">
                <a:solidFill>
                  <a:srgbClr val="212121"/>
                </a:solidFill>
                <a:latin typeface="Dongle"/>
                <a:ea typeface="Dongle"/>
                <a:cs typeface="Dongle"/>
                <a:sym typeface="Dongle"/>
              </a:rPr>
              <a:t>아두이노</a:t>
            </a:r>
            <a:r>
              <a:rPr lang="en-US" sz="6572" dirty="0">
                <a:solidFill>
                  <a:srgbClr val="212121"/>
                </a:solidFill>
                <a:latin typeface="Dongle"/>
                <a:ea typeface="Dongle"/>
                <a:cs typeface="Dongle"/>
                <a:sym typeface="Dongle"/>
              </a:rPr>
              <a:t>, </a:t>
            </a:r>
            <a:r>
              <a:rPr lang="en-US" sz="6572" dirty="0" err="1">
                <a:solidFill>
                  <a:srgbClr val="212121"/>
                </a:solidFill>
                <a:latin typeface="Dongle"/>
                <a:ea typeface="Dongle"/>
                <a:cs typeface="Dongle"/>
                <a:sym typeface="Dongle"/>
              </a:rPr>
              <a:t>라즈베리파이</a:t>
            </a:r>
            <a:r>
              <a:rPr lang="en-US" sz="6572" dirty="0">
                <a:solidFill>
                  <a:srgbClr val="212121"/>
                </a:solidFill>
                <a:latin typeface="Dongle"/>
                <a:ea typeface="Dongle"/>
                <a:cs typeface="Dongle"/>
                <a:sym typeface="Dongle"/>
              </a:rPr>
              <a:t>, </a:t>
            </a:r>
            <a:r>
              <a:rPr lang="en-US" sz="6572" dirty="0" err="1">
                <a:solidFill>
                  <a:srgbClr val="212121"/>
                </a:solidFill>
                <a:latin typeface="Dongle"/>
                <a:ea typeface="Dongle"/>
                <a:cs typeface="Dongle"/>
                <a:sym typeface="Dongle"/>
              </a:rPr>
              <a:t>젯슨</a:t>
            </a:r>
            <a:r>
              <a:rPr lang="en-US" sz="6572" dirty="0">
                <a:solidFill>
                  <a:srgbClr val="212121"/>
                </a:solidFill>
                <a:latin typeface="Dongle"/>
                <a:ea typeface="Dongle"/>
                <a:cs typeface="Dongle"/>
                <a:sym typeface="Dongle"/>
              </a:rPr>
              <a:t> Nano, Orin</a:t>
            </a:r>
          </a:p>
          <a:p>
            <a:pPr marL="2837791" lvl="2" indent="-945930" algn="ctr">
              <a:lnSpc>
                <a:spcPts val="6572"/>
              </a:lnSpc>
              <a:buAutoNum type="alphaLcPeriod"/>
            </a:pPr>
            <a:r>
              <a:rPr lang="en-US" sz="6572" dirty="0" err="1">
                <a:solidFill>
                  <a:srgbClr val="212121"/>
                </a:solidFill>
                <a:latin typeface="Dongle"/>
                <a:ea typeface="Dongle"/>
                <a:cs typeface="Dongle"/>
                <a:sym typeface="Dongle"/>
              </a:rPr>
              <a:t>YDLiDAR</a:t>
            </a:r>
            <a:r>
              <a:rPr lang="en-US" sz="6572" dirty="0">
                <a:solidFill>
                  <a:srgbClr val="212121"/>
                </a:solidFill>
                <a:latin typeface="Dongle"/>
                <a:ea typeface="Dongle"/>
                <a:cs typeface="Dongle"/>
                <a:sym typeface="Dongle"/>
              </a:rPr>
              <a:t> X4 pro, </a:t>
            </a:r>
            <a:r>
              <a:rPr lang="en-US" sz="6572" dirty="0" err="1">
                <a:solidFill>
                  <a:srgbClr val="212121"/>
                </a:solidFill>
                <a:latin typeface="Dongle"/>
                <a:ea typeface="Dongle"/>
                <a:cs typeface="Dongle"/>
                <a:sym typeface="Dongle"/>
              </a:rPr>
              <a:t>Hesai</a:t>
            </a:r>
            <a:r>
              <a:rPr lang="en-US" sz="6572" dirty="0">
                <a:solidFill>
                  <a:srgbClr val="212121"/>
                </a:solidFill>
                <a:latin typeface="Dongle"/>
                <a:ea typeface="Dongle"/>
                <a:cs typeface="Dongle"/>
                <a:sym typeface="Dongle"/>
              </a:rPr>
              <a:t> LiDAR JT128</a:t>
            </a:r>
          </a:p>
          <a:p>
            <a:pPr marL="2837791" lvl="2" indent="-945930" algn="ctr">
              <a:lnSpc>
                <a:spcPts val="6572"/>
              </a:lnSpc>
              <a:buAutoNum type="alphaLcPeriod"/>
            </a:pPr>
            <a:r>
              <a:rPr lang="en-US" sz="6572" dirty="0">
                <a:solidFill>
                  <a:srgbClr val="212121"/>
                </a:solidFill>
                <a:latin typeface="Dongle"/>
                <a:ea typeface="Dongle"/>
                <a:cs typeface="Dongle"/>
                <a:sym typeface="Dongle"/>
              </a:rPr>
              <a:t>Unitree Go2, OMO R1 mini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636722" y="8068387"/>
            <a:ext cx="2566479" cy="1189913"/>
          </a:xfrm>
          <a:custGeom>
            <a:avLst/>
            <a:gdLst/>
            <a:ahLst/>
            <a:cxnLst/>
            <a:rect l="l" t="t" r="r" b="b"/>
            <a:pathLst>
              <a:path w="2566479" h="1189913">
                <a:moveTo>
                  <a:pt x="0" y="0"/>
                </a:moveTo>
                <a:lnTo>
                  <a:pt x="2566479" y="0"/>
                </a:lnTo>
                <a:lnTo>
                  <a:pt x="2566479" y="1189913"/>
                </a:lnTo>
                <a:lnTo>
                  <a:pt x="0" y="11899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3952054" y="9540959"/>
            <a:ext cx="979510" cy="979510"/>
          </a:xfrm>
          <a:custGeom>
            <a:avLst/>
            <a:gdLst/>
            <a:ahLst/>
            <a:cxnLst/>
            <a:rect l="l" t="t" r="r" b="b"/>
            <a:pathLst>
              <a:path w="979510" h="979510">
                <a:moveTo>
                  <a:pt x="0" y="0"/>
                </a:moveTo>
                <a:lnTo>
                  <a:pt x="979509" y="0"/>
                </a:lnTo>
                <a:lnTo>
                  <a:pt x="979509" y="979509"/>
                </a:lnTo>
                <a:lnTo>
                  <a:pt x="0" y="9795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7387000" y="-67637"/>
            <a:ext cx="979510" cy="979510"/>
          </a:xfrm>
          <a:custGeom>
            <a:avLst/>
            <a:gdLst/>
            <a:ahLst/>
            <a:cxnLst/>
            <a:rect l="l" t="t" r="r" b="b"/>
            <a:pathLst>
              <a:path w="979510" h="979510">
                <a:moveTo>
                  <a:pt x="0" y="0"/>
                </a:moveTo>
                <a:lnTo>
                  <a:pt x="979510" y="0"/>
                </a:lnTo>
                <a:lnTo>
                  <a:pt x="979510" y="979509"/>
                </a:lnTo>
                <a:lnTo>
                  <a:pt x="0" y="9795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4702831" y="7689542"/>
            <a:ext cx="2551320" cy="2212690"/>
          </a:xfrm>
          <a:custGeom>
            <a:avLst/>
            <a:gdLst/>
            <a:ahLst/>
            <a:cxnLst/>
            <a:rect l="l" t="t" r="r" b="b"/>
            <a:pathLst>
              <a:path w="2551320" h="2212690">
                <a:moveTo>
                  <a:pt x="0" y="0"/>
                </a:moveTo>
                <a:lnTo>
                  <a:pt x="2551320" y="0"/>
                </a:lnTo>
                <a:lnTo>
                  <a:pt x="2551320" y="2212690"/>
                </a:lnTo>
                <a:lnTo>
                  <a:pt x="0" y="221269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6539323" y="7689542"/>
            <a:ext cx="979510" cy="979510"/>
          </a:xfrm>
          <a:custGeom>
            <a:avLst/>
            <a:gdLst/>
            <a:ahLst/>
            <a:cxnLst/>
            <a:rect l="l" t="t" r="r" b="b"/>
            <a:pathLst>
              <a:path w="979510" h="979510">
                <a:moveTo>
                  <a:pt x="0" y="0"/>
                </a:moveTo>
                <a:lnTo>
                  <a:pt x="979510" y="0"/>
                </a:lnTo>
                <a:lnTo>
                  <a:pt x="979510" y="979510"/>
                </a:lnTo>
                <a:lnTo>
                  <a:pt x="0" y="9795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142663" y="9612757"/>
            <a:ext cx="979510" cy="979510"/>
          </a:xfrm>
          <a:custGeom>
            <a:avLst/>
            <a:gdLst/>
            <a:ahLst/>
            <a:cxnLst/>
            <a:rect l="l" t="t" r="r" b="b"/>
            <a:pathLst>
              <a:path w="979510" h="979510">
                <a:moveTo>
                  <a:pt x="0" y="0"/>
                </a:moveTo>
                <a:lnTo>
                  <a:pt x="979510" y="0"/>
                </a:lnTo>
                <a:lnTo>
                  <a:pt x="979510" y="979509"/>
                </a:lnTo>
                <a:lnTo>
                  <a:pt x="0" y="9795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5018014" y="4202429"/>
            <a:ext cx="4703166" cy="7249581"/>
          </a:xfrm>
          <a:custGeom>
            <a:avLst/>
            <a:gdLst/>
            <a:ahLst/>
            <a:cxnLst/>
            <a:rect l="l" t="t" r="r" b="b"/>
            <a:pathLst>
              <a:path w="4703166" h="7249581">
                <a:moveTo>
                  <a:pt x="0" y="0"/>
                </a:moveTo>
                <a:lnTo>
                  <a:pt x="4703165" y="0"/>
                </a:lnTo>
                <a:lnTo>
                  <a:pt x="4703165" y="7249580"/>
                </a:lnTo>
                <a:lnTo>
                  <a:pt x="0" y="724958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0" y="1609643"/>
            <a:ext cx="10249026" cy="6777169"/>
          </a:xfrm>
          <a:custGeom>
            <a:avLst/>
            <a:gdLst/>
            <a:ahLst/>
            <a:cxnLst/>
            <a:rect l="l" t="t" r="r" b="b"/>
            <a:pathLst>
              <a:path w="10249026" h="6777169">
                <a:moveTo>
                  <a:pt x="0" y="0"/>
                </a:moveTo>
                <a:lnTo>
                  <a:pt x="10249026" y="0"/>
                </a:lnTo>
                <a:lnTo>
                  <a:pt x="10249026" y="6777169"/>
                </a:lnTo>
                <a:lnTo>
                  <a:pt x="0" y="677716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0" y="385551"/>
            <a:ext cx="9557892" cy="12240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91"/>
              </a:lnSpc>
            </a:pPr>
            <a:r>
              <a:rPr lang="en-US" sz="9191">
                <a:solidFill>
                  <a:srgbClr val="212121"/>
                </a:solidFill>
                <a:latin typeface="New Sun Playful"/>
                <a:ea typeface="New Sun Playful"/>
                <a:cs typeface="New Sun Playful"/>
                <a:sym typeface="New Sun Playful"/>
              </a:rPr>
              <a:t>Join our team!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785658" y="1045222"/>
            <a:ext cx="10332792" cy="9503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71"/>
              </a:lnSpc>
            </a:pPr>
            <a:r>
              <a:rPr lang="en-US" sz="7171">
                <a:solidFill>
                  <a:srgbClr val="212121"/>
                </a:solidFill>
                <a:latin typeface="Dongle"/>
                <a:ea typeface="Dongle"/>
                <a:cs typeface="Dongle"/>
                <a:sym typeface="Dongle"/>
              </a:rPr>
              <a:t>퍼즐 맞추는 간단한 로봇 개발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036805" y="3226082"/>
            <a:ext cx="10332792" cy="45565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71"/>
              </a:lnSpc>
            </a:pPr>
            <a:r>
              <a:rPr lang="en-US" sz="7171">
                <a:solidFill>
                  <a:srgbClr val="212121"/>
                </a:solidFill>
                <a:latin typeface="Dongle"/>
                <a:ea typeface="Dongle"/>
                <a:cs typeface="Dongle"/>
                <a:sym typeface="Dongle"/>
              </a:rPr>
              <a:t>함께하실 1~4인 모집!!</a:t>
            </a:r>
          </a:p>
          <a:p>
            <a:pPr algn="ctr">
              <a:lnSpc>
                <a:spcPts val="7171"/>
              </a:lnSpc>
            </a:pPr>
            <a:r>
              <a:rPr lang="en-US" sz="7171">
                <a:solidFill>
                  <a:srgbClr val="212121"/>
                </a:solidFill>
                <a:latin typeface="Dongle"/>
                <a:ea typeface="Dongle"/>
                <a:cs typeface="Dongle"/>
                <a:sym typeface="Dongle"/>
              </a:rPr>
              <a:t>HW 좋아하면 환영</a:t>
            </a:r>
          </a:p>
          <a:p>
            <a:pPr algn="ctr">
              <a:lnSpc>
                <a:spcPts val="7171"/>
              </a:lnSpc>
            </a:pPr>
            <a:r>
              <a:rPr lang="en-US" sz="7171">
                <a:solidFill>
                  <a:srgbClr val="212121"/>
                </a:solidFill>
                <a:latin typeface="Dongle"/>
                <a:ea typeface="Dongle"/>
                <a:cs typeface="Dongle"/>
                <a:sym typeface="Dongle"/>
              </a:rPr>
              <a:t>인공지능 잘 몰라도 환영</a:t>
            </a:r>
          </a:p>
          <a:p>
            <a:pPr algn="ctr">
              <a:lnSpc>
                <a:spcPts val="7171"/>
              </a:lnSpc>
            </a:pPr>
            <a:r>
              <a:rPr lang="en-US" sz="7171">
                <a:solidFill>
                  <a:srgbClr val="212121"/>
                </a:solidFill>
                <a:latin typeface="Dongle"/>
                <a:ea typeface="Dongle"/>
                <a:cs typeface="Dongle"/>
                <a:sym typeface="Dongle"/>
              </a:rPr>
              <a:t>(저도 잘 모릅니다..)</a:t>
            </a:r>
          </a:p>
          <a:p>
            <a:pPr algn="ctr">
              <a:lnSpc>
                <a:spcPts val="7171"/>
              </a:lnSpc>
            </a:pPr>
            <a:endParaRPr lang="en-US" sz="7171">
              <a:solidFill>
                <a:srgbClr val="212121"/>
              </a:solidFill>
              <a:latin typeface="Dongle"/>
              <a:ea typeface="Dongle"/>
              <a:cs typeface="Dongle"/>
              <a:sym typeface="Dongle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132</Words>
  <Application>Microsoft Office PowerPoint</Application>
  <PresentationFormat>사용자 지정</PresentationFormat>
  <Paragraphs>28</Paragraphs>
  <Slides>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</vt:i4>
      </vt:variant>
    </vt:vector>
  </HeadingPairs>
  <TitlesOfParts>
    <vt:vector size="9" baseType="lpstr">
      <vt:lpstr>Dongle Bold</vt:lpstr>
      <vt:lpstr>Dongle</vt:lpstr>
      <vt:lpstr>New Sun Playful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Hi..! Nice to meet you, I'm Takehiro Kanegi.</dc:title>
  <cp:lastModifiedBy>희섭 현</cp:lastModifiedBy>
  <cp:revision>2</cp:revision>
  <dcterms:created xsi:type="dcterms:W3CDTF">2006-08-16T00:00:00Z</dcterms:created>
  <dcterms:modified xsi:type="dcterms:W3CDTF">2026-01-07T14:00:01Z</dcterms:modified>
  <dc:identifier>DAG9qZBhvfk</dc:identifier>
</cp:coreProperties>
</file>